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Montserrat Bold" charset="1" panose="00000800000000000000"/>
      <p:regular r:id="rId21"/>
    </p:embeddedFont>
    <p:embeddedFont>
      <p:font typeface="Montserrat" charset="1" panose="00000500000000000000"/>
      <p:regular r:id="rId22"/>
    </p:embeddedFont>
    <p:embeddedFont>
      <p:font typeface="Montserrat Medium" charset="1" panose="000006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http://zyskzdostepnosci.pl" TargetMode="External" Type="http://schemas.openxmlformats.org/officeDocument/2006/relationships/hyperlink"/><Relationship Id="rId6" Target="mailto:rekrutacja@zyskzdostepnosci.pl" TargetMode="External" Type="http://schemas.openxmlformats.org/officeDocument/2006/relationships/hyperlink"/><Relationship Id="rId7" Target="tel:+48537308932" TargetMode="External" Type="http://schemas.openxmlformats.org/officeDocument/2006/relationships/hyperlink"/><Relationship Id="rId8" Target="https://www.facebook.com/profile.php?id=61572287913783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562477" y="637137"/>
            <a:ext cx="2181055" cy="1650899"/>
          </a:xfrm>
          <a:custGeom>
            <a:avLst/>
            <a:gdLst/>
            <a:ahLst/>
            <a:cxnLst/>
            <a:rect r="r" b="b" t="t" l="l"/>
            <a:pathLst>
              <a:path h="1650899" w="2181055">
                <a:moveTo>
                  <a:pt x="0" y="0"/>
                </a:moveTo>
                <a:lnTo>
                  <a:pt x="2181055" y="0"/>
                </a:lnTo>
                <a:lnTo>
                  <a:pt x="2181055" y="1650899"/>
                </a:lnTo>
                <a:lnTo>
                  <a:pt x="0" y="1650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 descr="Uśmiechnięty mężczyzna pracuje na komputerze. Za nim stoi kobieta w okularach, uśmiecha się i obejmuje go ramieniem. Kobieta patrzy na ekran komputera."/>
          <p:cNvSpPr/>
          <p:nvPr/>
        </p:nvSpPr>
        <p:spPr>
          <a:xfrm flipH="false" flipV="false" rot="0">
            <a:off x="3310016" y="3211713"/>
            <a:ext cx="8138061" cy="5452501"/>
          </a:xfrm>
          <a:custGeom>
            <a:avLst/>
            <a:gdLst/>
            <a:ahLst/>
            <a:cxnLst/>
            <a:rect r="r" b="b" t="t" l="l"/>
            <a:pathLst>
              <a:path h="5452501" w="8138061">
                <a:moveTo>
                  <a:pt x="0" y="0"/>
                </a:moveTo>
                <a:lnTo>
                  <a:pt x="8138061" y="0"/>
                </a:lnTo>
                <a:lnTo>
                  <a:pt x="8138061" y="5452501"/>
                </a:lnTo>
                <a:lnTo>
                  <a:pt x="0" y="5452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 descr="ZYSK Z DOSTĘPNOŚCI"/>
          <p:cNvSpPr txBox="true"/>
          <p:nvPr/>
        </p:nvSpPr>
        <p:spPr>
          <a:xfrm rot="0">
            <a:off x="3310016" y="637137"/>
            <a:ext cx="10797778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90"/>
              </a:lnSpc>
              <a:spcBef>
                <a:spcPct val="0"/>
              </a:spcBef>
            </a:pPr>
            <a:r>
              <a:rPr lang="en-US" b="true" sz="7325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ZYSK Z DOSTĘPNOŚCI</a:t>
            </a:r>
          </a:p>
        </p:txBody>
      </p:sp>
      <p:sp>
        <p:nvSpPr>
          <p:cNvPr name="TextBox 6" id="6" descr="Czym jest dostępność i co dzięki niej zyskasz?"/>
          <p:cNvSpPr txBox="true"/>
          <p:nvPr/>
        </p:nvSpPr>
        <p:spPr>
          <a:xfrm rot="0">
            <a:off x="3310016" y="1675362"/>
            <a:ext cx="13560080" cy="2198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6A264B"/>
                </a:solidFill>
                <a:latin typeface="Montserrat"/>
                <a:ea typeface="Montserrat"/>
                <a:cs typeface="Montserrat"/>
                <a:sym typeface="Montserrat"/>
              </a:rPr>
              <a:t>Dostępność, która się opłaca – jak docierać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6A264B"/>
                </a:solidFill>
                <a:latin typeface="Montserrat"/>
                <a:ea typeface="Montserrat"/>
                <a:cs typeface="Montserrat"/>
                <a:sym typeface="Montserrat"/>
              </a:rPr>
              <a:t> do nowych grup klientów</a:t>
            </a:r>
          </a:p>
          <a:p>
            <a:pPr algn="l">
              <a:lnSpc>
                <a:spcPts val="588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6986374" y="241920"/>
            <a:ext cx="1301626" cy="985236"/>
          </a:xfrm>
          <a:custGeom>
            <a:avLst/>
            <a:gdLst/>
            <a:ahLst/>
            <a:cxnLst/>
            <a:rect r="r" b="b" t="t" l="l"/>
            <a:pathLst>
              <a:path h="985236" w="1301626">
                <a:moveTo>
                  <a:pt x="0" y="0"/>
                </a:moveTo>
                <a:lnTo>
                  <a:pt x="1301626" y="0"/>
                </a:lnTo>
                <a:lnTo>
                  <a:pt x="1301626" y="985236"/>
                </a:lnTo>
                <a:lnTo>
                  <a:pt x="0" y="985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 descr="- tworzenie produktów, usług i przestrzeni tak, aby każdy mógł z nich korzystać – niezależnie od wieku, stanu zdrowia czy sytuacji życiowej - możliwość korzystania z różnych usług, produktów lub miejsc bez żadnych ograniczeń"/>
          <p:cNvSpPr txBox="true"/>
          <p:nvPr/>
        </p:nvSpPr>
        <p:spPr>
          <a:xfrm rot="0">
            <a:off x="1699782" y="3506783"/>
            <a:ext cx="12510800" cy="6167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8"/>
              </a:lnSpc>
            </a:pPr>
            <a:r>
              <a:rPr lang="en-US" sz="3184" b="tru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Dostępność ułatwia klientowi:</a:t>
            </a:r>
          </a:p>
          <a:p>
            <a:pPr algn="l" marL="687619" indent="-343810" lvl="1">
              <a:lnSpc>
                <a:spcPts val="4458"/>
              </a:lnSpc>
              <a:buFont typeface="Arial"/>
              <a:buChar char="•"/>
            </a:pPr>
            <a:r>
              <a:rPr lang="en-US" b="true" sz="3184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znalezienie informacji,</a:t>
            </a:r>
          </a:p>
          <a:p>
            <a:pPr algn="l" marL="687619" indent="-343810" lvl="1">
              <a:lnSpc>
                <a:spcPts val="4458"/>
              </a:lnSpc>
              <a:buFont typeface="Arial"/>
              <a:buChar char="•"/>
            </a:pPr>
            <a:r>
              <a:rPr lang="en-US" b="true" sz="3184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skontaktowanie się z firmą,</a:t>
            </a:r>
          </a:p>
          <a:p>
            <a:pPr algn="l" marL="687619" indent="-343810" lvl="1">
              <a:lnSpc>
                <a:spcPts val="4458"/>
              </a:lnSpc>
              <a:buFont typeface="Arial"/>
              <a:buChar char="•"/>
            </a:pPr>
            <a:r>
              <a:rPr lang="en-US" b="true" sz="3184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umówienie usługi,</a:t>
            </a:r>
          </a:p>
          <a:p>
            <a:pPr algn="l" marL="687619" indent="-343810" lvl="1">
              <a:lnSpc>
                <a:spcPts val="4458"/>
              </a:lnSpc>
              <a:buFont typeface="Arial"/>
              <a:buChar char="•"/>
            </a:pPr>
            <a:r>
              <a:rPr lang="en-US" b="true" sz="3184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skorzystanie z oferty,</a:t>
            </a:r>
          </a:p>
          <a:p>
            <a:pPr algn="l" marL="687619" indent="-343810" lvl="1">
              <a:lnSpc>
                <a:spcPts val="4458"/>
              </a:lnSpc>
              <a:buFont typeface="Arial"/>
              <a:buChar char="•"/>
            </a:pPr>
            <a:r>
              <a:rPr lang="en-US" b="true" sz="3184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przekazanie opinii.</a:t>
            </a:r>
          </a:p>
          <a:p>
            <a:pPr algn="l">
              <a:lnSpc>
                <a:spcPts val="4458"/>
              </a:lnSpc>
            </a:pPr>
          </a:p>
          <a:p>
            <a:pPr algn="l">
              <a:lnSpc>
                <a:spcPts val="4458"/>
              </a:lnSpc>
            </a:pPr>
            <a:r>
              <a:rPr lang="en-US" sz="3184" b="true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Mniej barier oznacza mniej utraconych klientów</a:t>
            </a:r>
            <a:r>
              <a:rPr lang="en-US" sz="3184" b="tru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</a:p>
          <a:p>
            <a:pPr algn="l">
              <a:lnSpc>
                <a:spcPts val="4458"/>
              </a:lnSpc>
            </a:pPr>
          </a:p>
          <a:p>
            <a:pPr algn="l">
              <a:lnSpc>
                <a:spcPts val="4458"/>
              </a:lnSpc>
            </a:pPr>
          </a:p>
          <a:p>
            <a:pPr algn="l">
              <a:lnSpc>
                <a:spcPts val="4458"/>
              </a:lnSpc>
            </a:pPr>
            <a:r>
              <a:rPr lang="en-US" sz="3184" b="true">
                <a:solidFill>
                  <a:srgbClr val="6B264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</a:p>
        </p:txBody>
      </p:sp>
      <p:sp>
        <p:nvSpPr>
          <p:cNvPr name="Freeform 5" id="5" descr="Uśmiechnięta kobieta z dłońmi skierowanymi ku górze. Wokół niej symbole: serwisu, telefonu, opinii klienta i czatu"/>
          <p:cNvSpPr/>
          <p:nvPr/>
        </p:nvSpPr>
        <p:spPr>
          <a:xfrm flipH="false" flipV="false" rot="0">
            <a:off x="11688921" y="2418714"/>
            <a:ext cx="5043323" cy="4992890"/>
          </a:xfrm>
          <a:custGeom>
            <a:avLst/>
            <a:gdLst/>
            <a:ahLst/>
            <a:cxnLst/>
            <a:rect r="r" b="b" t="t" l="l"/>
            <a:pathLst>
              <a:path h="4992890" w="5043323">
                <a:moveTo>
                  <a:pt x="0" y="0"/>
                </a:moveTo>
                <a:lnTo>
                  <a:pt x="5043323" y="0"/>
                </a:lnTo>
                <a:lnTo>
                  <a:pt x="5043323" y="4992890"/>
                </a:lnTo>
                <a:lnTo>
                  <a:pt x="0" y="4992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 descr="Czym jest dostępność?"/>
          <p:cNvSpPr txBox="true"/>
          <p:nvPr/>
        </p:nvSpPr>
        <p:spPr>
          <a:xfrm rot="0">
            <a:off x="1028700" y="1175521"/>
            <a:ext cx="15100770" cy="188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Dostępność jako element obsługi klienta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6319885" y="245591"/>
            <a:ext cx="2069180" cy="1566217"/>
          </a:xfrm>
          <a:custGeom>
            <a:avLst/>
            <a:gdLst/>
            <a:ahLst/>
            <a:cxnLst/>
            <a:rect r="r" b="b" t="t" l="l"/>
            <a:pathLst>
              <a:path h="1566217" w="2069180">
                <a:moveTo>
                  <a:pt x="0" y="0"/>
                </a:moveTo>
                <a:lnTo>
                  <a:pt x="2069180" y="0"/>
                </a:lnTo>
                <a:lnTo>
                  <a:pt x="2069180" y="1566218"/>
                </a:lnTo>
                <a:lnTo>
                  <a:pt x="0" y="15662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 descr="5 postaci kobiet w różnym wieku, patrzących w jednym kierunku: dziecko, nastolatka, dorosła kobieta, dojrzała kobieta i starsza kobieta"/>
          <p:cNvSpPr/>
          <p:nvPr/>
        </p:nvSpPr>
        <p:spPr>
          <a:xfrm flipH="false" flipV="false" rot="0">
            <a:off x="9893332" y="2780671"/>
            <a:ext cx="7649640" cy="3710075"/>
          </a:xfrm>
          <a:custGeom>
            <a:avLst/>
            <a:gdLst/>
            <a:ahLst/>
            <a:cxnLst/>
            <a:rect r="r" b="b" t="t" l="l"/>
            <a:pathLst>
              <a:path h="3710075" w="7649640">
                <a:moveTo>
                  <a:pt x="0" y="0"/>
                </a:moveTo>
                <a:lnTo>
                  <a:pt x="7649640" y="0"/>
                </a:lnTo>
                <a:lnTo>
                  <a:pt x="7649640" y="3710076"/>
                </a:lnTo>
                <a:lnTo>
                  <a:pt x="0" y="3710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 descr="dostępność architektoniczna"/>
          <p:cNvSpPr txBox="true"/>
          <p:nvPr/>
        </p:nvSpPr>
        <p:spPr>
          <a:xfrm rot="0">
            <a:off x="1028700" y="3571056"/>
            <a:ext cx="14145824" cy="4310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39"/>
              </a:lnSpc>
            </a:pPr>
            <a:r>
              <a:rPr lang="en-US" sz="35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między innymi:</a:t>
            </a:r>
          </a:p>
          <a:p>
            <a:pPr algn="l" marL="761681" indent="-380840" lvl="1">
              <a:lnSpc>
                <a:spcPts val="4939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osoby z niepełnosprawnościami,</a:t>
            </a:r>
          </a:p>
          <a:p>
            <a:pPr algn="l" marL="761681" indent="-380840" lvl="1">
              <a:lnSpc>
                <a:spcPts val="4939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osoby starsze,</a:t>
            </a:r>
          </a:p>
          <a:p>
            <a:pPr algn="l" marL="761681" indent="-380840" lvl="1">
              <a:lnSpc>
                <a:spcPts val="4939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osoby po urazach,</a:t>
            </a:r>
          </a:p>
          <a:p>
            <a:pPr algn="l" marL="761681" indent="-380840" lvl="1">
              <a:lnSpc>
                <a:spcPts val="4939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rodzice z małymi dziećmi,</a:t>
            </a:r>
          </a:p>
          <a:p>
            <a:pPr algn="l" marL="761681" indent="-380840" lvl="1">
              <a:lnSpc>
                <a:spcPts val="4939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osoby mające trudności z komunikacją,</a:t>
            </a:r>
          </a:p>
          <a:p>
            <a:pPr algn="l" marL="761681" indent="-380840" lvl="1">
              <a:lnSpc>
                <a:spcPts val="4939"/>
              </a:lnSpc>
              <a:buFont typeface="Arial"/>
              <a:buChar char="•"/>
            </a:pPr>
            <a:r>
              <a:rPr lang="en-US" sz="3527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osoby słabiej znające język polski.</a:t>
            </a:r>
          </a:p>
        </p:txBody>
      </p:sp>
      <p:sp>
        <p:nvSpPr>
          <p:cNvPr name="TextBox 6" id="6" descr="Rodzaje dostępności"/>
          <p:cNvSpPr txBox="true"/>
          <p:nvPr/>
        </p:nvSpPr>
        <p:spPr>
          <a:xfrm rot="0">
            <a:off x="1162115" y="899048"/>
            <a:ext cx="16731909" cy="2990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Kim są klienci ze szczególnymi potrzebami?</a:t>
            </a:r>
          </a:p>
          <a:p>
            <a:pPr algn="l">
              <a:lnSpc>
                <a:spcPts val="875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 descr="Kobieta siedzi przed laptopem. Ma nałożoną słuchawkę z mikrofonem. Wokół symbole oznaczające rozmowę telefoniczną, tekstową o charakterze informacyjnym."/>
          <p:cNvSpPr/>
          <p:nvPr/>
        </p:nvSpPr>
        <p:spPr>
          <a:xfrm flipH="false" flipV="false" rot="0">
            <a:off x="11714166" y="2231856"/>
            <a:ext cx="5545134" cy="3949525"/>
          </a:xfrm>
          <a:custGeom>
            <a:avLst/>
            <a:gdLst/>
            <a:ahLst/>
            <a:cxnLst/>
            <a:rect r="r" b="b" t="t" l="l"/>
            <a:pathLst>
              <a:path h="3949525" w="5545134">
                <a:moveTo>
                  <a:pt x="0" y="0"/>
                </a:moveTo>
                <a:lnTo>
                  <a:pt x="5545134" y="0"/>
                </a:lnTo>
                <a:lnTo>
                  <a:pt x="5545134" y="3949526"/>
                </a:lnTo>
                <a:lnTo>
                  <a:pt x="0" y="39495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 descr="Dostępność to zysk - dla ludzi i dla firmy."/>
          <p:cNvSpPr txBox="true"/>
          <p:nvPr/>
        </p:nvSpPr>
        <p:spPr>
          <a:xfrm rot="0">
            <a:off x="739582" y="684044"/>
            <a:ext cx="15981686" cy="309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 klient powinien wiedzieć przed skorzystaniem z usługi?</a:t>
            </a:r>
          </a:p>
          <a:p>
            <a:pPr algn="l">
              <a:lnSpc>
                <a:spcPts val="9598"/>
              </a:lnSpc>
            </a:pPr>
            <a:r>
              <a:rPr lang="en-US" sz="7998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0464" y="3020062"/>
            <a:ext cx="9379723" cy="8152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56021" indent="-428011" lvl="1">
              <a:lnSpc>
                <a:spcPts val="5550"/>
              </a:lnSpc>
              <a:buFont typeface="Arial"/>
              <a:buChar char="•"/>
            </a:pPr>
            <a:r>
              <a:rPr lang="en-US" sz="396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 czym polega </a:t>
            </a:r>
            <a:r>
              <a:rPr lang="en-US" sz="396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usługa,</a:t>
            </a:r>
          </a:p>
          <a:p>
            <a:pPr algn="l" marL="856021" indent="-428011" lvl="1">
              <a:lnSpc>
                <a:spcPts val="5550"/>
              </a:lnSpc>
              <a:buFont typeface="Arial"/>
              <a:buChar char="•"/>
            </a:pPr>
            <a:r>
              <a:rPr lang="en-US" sz="396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ile kosztuje i jak długo trwa,</a:t>
            </a:r>
          </a:p>
          <a:p>
            <a:pPr algn="l" marL="856021" indent="-428011" lvl="1">
              <a:lnSpc>
                <a:spcPts val="5550"/>
              </a:lnSpc>
              <a:buFont typeface="Arial"/>
              <a:buChar char="•"/>
            </a:pPr>
            <a:r>
              <a:rPr lang="en-US" sz="396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gdzie jest realizowana,</a:t>
            </a:r>
          </a:p>
          <a:p>
            <a:pPr algn="l" marL="856021" indent="-428011" lvl="1">
              <a:lnSpc>
                <a:spcPts val="5550"/>
              </a:lnSpc>
              <a:buFont typeface="Arial"/>
              <a:buChar char="•"/>
            </a:pPr>
            <a:r>
              <a:rPr lang="en-US" sz="396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jak można się umówić,</a:t>
            </a:r>
          </a:p>
          <a:p>
            <a:pPr algn="l" marL="856021" indent="-428011" lvl="1">
              <a:lnSpc>
                <a:spcPts val="5550"/>
              </a:lnSpc>
              <a:buFont typeface="Arial"/>
              <a:buChar char="•"/>
            </a:pPr>
            <a:r>
              <a:rPr lang="en-US" sz="396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czy miejsce jest dostępne,</a:t>
            </a:r>
          </a:p>
          <a:p>
            <a:pPr algn="l" marL="856021" indent="-428011" lvl="1">
              <a:lnSpc>
                <a:spcPts val="5550"/>
              </a:lnSpc>
              <a:buFont typeface="Arial"/>
              <a:buChar char="•"/>
            </a:pPr>
            <a:r>
              <a:rPr lang="en-US" sz="3964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czy można zgłosić szczególną potrzebę.</a:t>
            </a:r>
          </a:p>
          <a:p>
            <a:pPr algn="l">
              <a:lnSpc>
                <a:spcPts val="5550"/>
              </a:lnSpc>
            </a:pPr>
          </a:p>
          <a:p>
            <a:pPr algn="l">
              <a:lnSpc>
                <a:spcPts val="4010"/>
              </a:lnSpc>
              <a:spcBef>
                <a:spcPct val="0"/>
              </a:spcBef>
            </a:pPr>
          </a:p>
          <a:p>
            <a:pPr algn="l">
              <a:lnSpc>
                <a:spcPts val="4010"/>
              </a:lnSpc>
              <a:spcBef>
                <a:spcPct val="0"/>
              </a:spcBef>
            </a:pPr>
          </a:p>
          <a:p>
            <a:pPr algn="l">
              <a:lnSpc>
                <a:spcPts val="4010"/>
              </a:lnSpc>
              <a:spcBef>
                <a:spcPct val="0"/>
              </a:spcBef>
            </a:pPr>
          </a:p>
          <a:p>
            <a:pPr algn="l">
              <a:lnSpc>
                <a:spcPts val="4010"/>
              </a:lnSpc>
              <a:spcBef>
                <a:spcPct val="0"/>
              </a:spcBef>
            </a:pPr>
          </a:p>
          <a:p>
            <a:pPr algn="l">
              <a:lnSpc>
                <a:spcPts val="401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65633" y="3488702"/>
            <a:ext cx="9386358" cy="5815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11"/>
              </a:lnSpc>
            </a:pP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prosty opis usług,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aktualne ceny,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dane kontaktowe,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sposób rezerwacji,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opis dostępności miejsca,</a:t>
            </a:r>
          </a:p>
          <a:p>
            <a:pPr algn="just">
              <a:lnSpc>
                <a:spcPts val="4911"/>
              </a:lnSpc>
            </a:pPr>
          </a:p>
          <a:p>
            <a:pPr algn="l">
              <a:lnSpc>
                <a:spcPts val="3921"/>
              </a:lnSpc>
            </a:pPr>
          </a:p>
          <a:p>
            <a:pPr algn="l">
              <a:lnSpc>
                <a:spcPts val="3921"/>
              </a:lnSpc>
            </a:pPr>
          </a:p>
          <a:p>
            <a:pPr algn="l">
              <a:lnSpc>
                <a:spcPts val="3921"/>
              </a:lnSpc>
            </a:pPr>
          </a:p>
        </p:txBody>
      </p:sp>
      <p:sp>
        <p:nvSpPr>
          <p:cNvPr name="TextBox 5" id="5" descr="Dostępność to zysk - dla ludzi i dla firmy."/>
          <p:cNvSpPr txBox="true"/>
          <p:nvPr/>
        </p:nvSpPr>
        <p:spPr>
          <a:xfrm rot="0">
            <a:off x="1028700" y="1115770"/>
            <a:ext cx="16595954" cy="188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Jak docierać do nowych grup klientów - strona www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503474" y="4336250"/>
            <a:ext cx="9784526" cy="2571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8" indent="-367029" lvl="1">
              <a:lnSpc>
                <a:spcPts val="40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informacje o usługach online lub mobilnych.</a:t>
            </a:r>
          </a:p>
          <a:p>
            <a:pPr algn="l" marL="734058" indent="-367029" lvl="1">
              <a:lnSpc>
                <a:spcPts val="40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porównywalne doświadczenie</a:t>
            </a:r>
          </a:p>
          <a:p>
            <a:pPr algn="l" marL="734058" indent="-367029" lvl="1">
              <a:lnSpc>
                <a:spcPts val="40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prosty i zwięzły język</a:t>
            </a:r>
          </a:p>
          <a:p>
            <a:pPr algn="l" marL="734058" indent="-367029" lvl="1">
              <a:lnSpc>
                <a:spcPts val="407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struktura i hierarchia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65633" y="3488702"/>
            <a:ext cx="9386358" cy="4206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ad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res i godziny otwarcia,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telefon, e-mail i link do strony,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djęcie wejścia i wnętrza,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informacje o parkingu i barierach,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dostępne 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sposoby kontaktu,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odpowiedzi na pytania klientów.</a:t>
            </a:r>
          </a:p>
          <a:p>
            <a:pPr algn="l">
              <a:lnSpc>
                <a:spcPts val="3921"/>
              </a:lnSpc>
            </a:pPr>
          </a:p>
        </p:txBody>
      </p:sp>
      <p:sp>
        <p:nvSpPr>
          <p:cNvPr name="Freeform 5" id="5" descr="Znacznik mapy Google "/>
          <p:cNvSpPr/>
          <p:nvPr/>
        </p:nvSpPr>
        <p:spPr>
          <a:xfrm flipH="false" flipV="false" rot="0">
            <a:off x="12067161" y="3210008"/>
            <a:ext cx="2011790" cy="3271203"/>
          </a:xfrm>
          <a:custGeom>
            <a:avLst/>
            <a:gdLst/>
            <a:ahLst/>
            <a:cxnLst/>
            <a:rect r="r" b="b" t="t" l="l"/>
            <a:pathLst>
              <a:path h="3271203" w="2011790">
                <a:moveTo>
                  <a:pt x="0" y="0"/>
                </a:moveTo>
                <a:lnTo>
                  <a:pt x="2011789" y="0"/>
                </a:lnTo>
                <a:lnTo>
                  <a:pt x="2011789" y="3271202"/>
                </a:lnTo>
                <a:lnTo>
                  <a:pt x="0" y="32712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 descr="Dostępność to zysk - dla ludzi i dla firmy."/>
          <p:cNvSpPr txBox="true"/>
          <p:nvPr/>
        </p:nvSpPr>
        <p:spPr>
          <a:xfrm rot="0">
            <a:off x="1028700" y="1115770"/>
            <a:ext cx="16595954" cy="188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Jak docierać do nowych grup klientów -  Profil firmy w Google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44969" y="3705638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94327" y="5763038"/>
            <a:ext cx="4350642" cy="1065907"/>
          </a:xfrm>
          <a:custGeom>
            <a:avLst/>
            <a:gdLst/>
            <a:ahLst/>
            <a:cxnLst/>
            <a:rect r="r" b="b" t="t" l="l"/>
            <a:pathLst>
              <a:path h="1065907" w="4350642">
                <a:moveTo>
                  <a:pt x="0" y="0"/>
                </a:moveTo>
                <a:lnTo>
                  <a:pt x="4350642" y="0"/>
                </a:lnTo>
                <a:lnTo>
                  <a:pt x="4350642" y="1065908"/>
                </a:lnTo>
                <a:lnTo>
                  <a:pt x="0" y="10659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94327" y="3525189"/>
            <a:ext cx="2752394" cy="1871628"/>
          </a:xfrm>
          <a:custGeom>
            <a:avLst/>
            <a:gdLst/>
            <a:ahLst/>
            <a:cxnLst/>
            <a:rect r="r" b="b" t="t" l="l"/>
            <a:pathLst>
              <a:path h="1871628" w="2752394">
                <a:moveTo>
                  <a:pt x="0" y="0"/>
                </a:moveTo>
                <a:lnTo>
                  <a:pt x="2752394" y="0"/>
                </a:lnTo>
                <a:lnTo>
                  <a:pt x="2752394" y="1871628"/>
                </a:lnTo>
                <a:lnTo>
                  <a:pt x="0" y="1871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65633" y="3507752"/>
            <a:ext cx="9386358" cy="4835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71030" indent="-335515" lvl="1">
              <a:lnSpc>
                <a:spcPts val="4351"/>
              </a:lnSpc>
              <a:buFont typeface="Arial"/>
              <a:buChar char="•"/>
            </a:pP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rosty opis oferty,</a:t>
            </a:r>
          </a:p>
          <a:p>
            <a:pPr algn="just" marL="671030" indent="-335515" lvl="1">
              <a:lnSpc>
                <a:spcPts val="4351"/>
              </a:lnSpc>
              <a:buFont typeface="Arial"/>
              <a:buChar char="•"/>
            </a:pP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czy</a:t>
            </a: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telne grafiki,</a:t>
            </a:r>
          </a:p>
          <a:p>
            <a:pPr algn="just" marL="671030" indent="-335515" lvl="1">
              <a:lnSpc>
                <a:spcPts val="4351"/>
              </a:lnSpc>
              <a:buFont typeface="Arial"/>
              <a:buChar char="•"/>
            </a:pP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napisy do filmów,</a:t>
            </a:r>
          </a:p>
          <a:p>
            <a:pPr algn="just" marL="671030" indent="-335515" lvl="1">
              <a:lnSpc>
                <a:spcPts val="4351"/>
              </a:lnSpc>
              <a:buFont typeface="Arial"/>
              <a:buChar char="•"/>
            </a:pP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eksty alternatywne,</a:t>
            </a:r>
          </a:p>
          <a:p>
            <a:pPr algn="just" marL="692620" indent="-346310" lvl="1">
              <a:lnSpc>
                <a:spcPts val="4491"/>
              </a:lnSpc>
              <a:buFont typeface="Arial"/>
              <a:buChar char="•"/>
            </a:pPr>
            <a:r>
              <a:rPr lang="en-US" sz="32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cena i sposób rezerwacji,</a:t>
            </a:r>
          </a:p>
          <a:p>
            <a:pPr algn="just" marL="671030" indent="-335515" lvl="1">
              <a:lnSpc>
                <a:spcPts val="4351"/>
              </a:lnSpc>
              <a:buFont typeface="Arial"/>
              <a:buChar char="•"/>
            </a:pP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jedn</a:t>
            </a: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oznaczna informację, </a:t>
            </a:r>
          </a:p>
          <a:p>
            <a:pPr algn="just">
              <a:lnSpc>
                <a:spcPts val="4351"/>
              </a:lnSpc>
            </a:pP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   </a:t>
            </a:r>
            <a:r>
              <a:rPr lang="en-US" sz="31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 klient ma zrobić.</a:t>
            </a:r>
          </a:p>
          <a:p>
            <a:pPr algn="just">
              <a:lnSpc>
                <a:spcPts val="4351"/>
              </a:lnSpc>
            </a:pPr>
          </a:p>
          <a:p>
            <a:pPr algn="l">
              <a:lnSpc>
                <a:spcPts val="3361"/>
              </a:lnSpc>
            </a:pPr>
          </a:p>
        </p:txBody>
      </p:sp>
      <p:sp>
        <p:nvSpPr>
          <p:cNvPr name="TextBox 8" id="8" descr="Dostępność to zysk - dla ludzi i dla firmy."/>
          <p:cNvSpPr txBox="true"/>
          <p:nvPr/>
        </p:nvSpPr>
        <p:spPr>
          <a:xfrm rot="0">
            <a:off x="1028700" y="1115770"/>
            <a:ext cx="16595954" cy="1885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Jak docierać do nowych grup klientów -  dostępne media społecznościowe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24331" y="2951769"/>
            <a:ext cx="11534091" cy="709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11"/>
              </a:lnSpc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Nie każd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y klient może skor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zystać z 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telefonu.</a:t>
            </a:r>
          </a:p>
          <a:p>
            <a:pPr algn="just">
              <a:lnSpc>
                <a:spcPts val="4911"/>
              </a:lnSpc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Warto z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apewnić również: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SMS,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e-mail,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formularz kontaktowy,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Mess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enger lub WhatsApp,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rezerwację int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ernet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ową.</a:t>
            </a:r>
          </a:p>
          <a:p>
            <a:pPr algn="just">
              <a:lnSpc>
                <a:spcPts val="4911"/>
              </a:lnSpc>
            </a:pPr>
          </a:p>
          <a:p>
            <a:pPr algn="just">
              <a:lnSpc>
                <a:spcPts val="4911"/>
              </a:lnSpc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Dostępne kanały trzeba regularnie obsługiwać.</a:t>
            </a:r>
          </a:p>
          <a:p>
            <a:pPr algn="just">
              <a:lnSpc>
                <a:spcPts val="4351"/>
              </a:lnSpc>
            </a:pPr>
          </a:p>
          <a:p>
            <a:pPr algn="just">
              <a:lnSpc>
                <a:spcPts val="4351"/>
              </a:lnSpc>
            </a:pPr>
          </a:p>
          <a:p>
            <a:pPr algn="l">
              <a:lnSpc>
                <a:spcPts val="3361"/>
              </a:lnSpc>
            </a:pPr>
          </a:p>
        </p:txBody>
      </p:sp>
      <p:sp>
        <p:nvSpPr>
          <p:cNvPr name="Freeform 5" id="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2249420" y="350308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 descr="Dostępność to zysk - dla ludzi i dla firmy."/>
          <p:cNvSpPr txBox="true"/>
          <p:nvPr/>
        </p:nvSpPr>
        <p:spPr>
          <a:xfrm rot="0">
            <a:off x="1028700" y="1587258"/>
            <a:ext cx="16595954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Więcej niż jeden sposób kontaktu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24331" y="2951769"/>
            <a:ext cx="11534091" cy="475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11"/>
              </a:lnSpc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współpracow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ać z: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organiz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acjami społecznymi,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klubami seniora,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Uniwersytetami Trzeciego Wieku,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ośrodkami pomocy 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społ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ecznej,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placówkami rehabilitacyjnymi,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okalnymi grupami internetowymi.</a:t>
            </a:r>
          </a:p>
          <a:p>
            <a:pPr algn="l">
              <a:lnSpc>
                <a:spcPts val="3361"/>
              </a:lnSpc>
            </a:pPr>
          </a:p>
        </p:txBody>
      </p:sp>
      <p:sp>
        <p:nvSpPr>
          <p:cNvPr name="Freeform 5" id="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1294252" y="3027969"/>
            <a:ext cx="4198776" cy="4114800"/>
          </a:xfrm>
          <a:custGeom>
            <a:avLst/>
            <a:gdLst/>
            <a:ahLst/>
            <a:cxnLst/>
            <a:rect r="r" b="b" t="t" l="l"/>
            <a:pathLst>
              <a:path h="4114800" w="4198776">
                <a:moveTo>
                  <a:pt x="0" y="0"/>
                </a:moveTo>
                <a:lnTo>
                  <a:pt x="4198775" y="0"/>
                </a:lnTo>
                <a:lnTo>
                  <a:pt x="419877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 descr="Dostępność to zysk - dla ludzi i dla firmy."/>
          <p:cNvSpPr txBox="true"/>
          <p:nvPr/>
        </p:nvSpPr>
        <p:spPr>
          <a:xfrm rot="0">
            <a:off x="1028700" y="1587258"/>
            <a:ext cx="16595954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Lokalne kanały dotarcia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24331" y="2951769"/>
            <a:ext cx="11534091" cy="5992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11"/>
              </a:lnSpc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 wykonaniu usługi warto zapytać: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Czy kontakt z firmą był łatwy?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Czy klient napotkał jakieś bariery?</a:t>
            </a:r>
          </a:p>
          <a:p>
            <a:pPr algn="just" marL="757388" indent="-378694" lvl="1">
              <a:lnSpc>
                <a:spcPts val="4911"/>
              </a:lnSpc>
              <a:buFont typeface="Arial"/>
              <a:buChar char="•"/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 możemy poprawić?</a:t>
            </a:r>
          </a:p>
          <a:p>
            <a:pPr algn="just">
              <a:lnSpc>
                <a:spcPts val="4911"/>
              </a:lnSpc>
            </a:pPr>
          </a:p>
          <a:p>
            <a:pPr algn="just">
              <a:lnSpc>
                <a:spcPts val="4911"/>
              </a:lnSpc>
            </a:pP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Pozytywne d</a:t>
            </a:r>
            <a:r>
              <a:rPr lang="en-US" sz="35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oświadczenia zwiększają liczbę poleceń, a zgłoszone trudności pomagają doskonalić obsługę.</a:t>
            </a:r>
          </a:p>
          <a:p>
            <a:pPr algn="just">
              <a:lnSpc>
                <a:spcPts val="4911"/>
              </a:lnSpc>
            </a:pPr>
          </a:p>
          <a:p>
            <a:pPr algn="l">
              <a:lnSpc>
                <a:spcPts val="3361"/>
              </a:lnSpc>
            </a:pPr>
          </a:p>
        </p:txBody>
      </p:sp>
      <p:sp>
        <p:nvSpPr>
          <p:cNvPr name="Freeform 5" id="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2895586" y="205874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 descr="Dostępność to zysk - dla ludzi i dla firmy."/>
          <p:cNvSpPr txBox="true"/>
          <p:nvPr/>
        </p:nvSpPr>
        <p:spPr>
          <a:xfrm rot="0">
            <a:off x="1028700" y="1587258"/>
            <a:ext cx="16595954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0"/>
              </a:lnSpc>
            </a:pPr>
            <a:r>
              <a:rPr lang="en-US" sz="6200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Opinie budują zaufanie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 descr="Dostępność to zysk - dla ludzi i dla firmy."/>
          <p:cNvSpPr txBox="true"/>
          <p:nvPr/>
        </p:nvSpPr>
        <p:spPr>
          <a:xfrm rot="0">
            <a:off x="1028700" y="857599"/>
            <a:ext cx="14954118" cy="2411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98"/>
              </a:lnSpc>
            </a:pPr>
            <a:r>
              <a:rPr lang="en-US" sz="7998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Dostępna ścieżka klienta</a:t>
            </a:r>
          </a:p>
          <a:p>
            <a:pPr algn="l">
              <a:lnSpc>
                <a:spcPts val="9598"/>
              </a:lnSpc>
            </a:pPr>
          </a:p>
        </p:txBody>
      </p:sp>
      <p:sp>
        <p:nvSpPr>
          <p:cNvPr name="AutoShape 5" id="5"/>
          <p:cNvSpPr/>
          <p:nvPr/>
        </p:nvSpPr>
        <p:spPr>
          <a:xfrm>
            <a:off x="6429375" y="4724400"/>
            <a:ext cx="428625" cy="0"/>
          </a:xfrm>
          <a:prstGeom prst="line">
            <a:avLst/>
          </a:prstGeom>
          <a:ln cap="flat" w="38100">
            <a:solidFill>
              <a:srgbClr val="842E5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6" id="6"/>
          <p:cNvSpPr/>
          <p:nvPr/>
        </p:nvSpPr>
        <p:spPr>
          <a:xfrm>
            <a:off x="11430000" y="4724400"/>
            <a:ext cx="428625" cy="0"/>
          </a:xfrm>
          <a:prstGeom prst="line">
            <a:avLst/>
          </a:prstGeom>
          <a:ln cap="flat" w="38100">
            <a:solidFill>
              <a:srgbClr val="842E5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" id="7"/>
          <p:cNvSpPr/>
          <p:nvPr/>
        </p:nvSpPr>
        <p:spPr>
          <a:xfrm>
            <a:off x="14144625" y="5353050"/>
            <a:ext cx="0" cy="819150"/>
          </a:xfrm>
          <a:prstGeom prst="line">
            <a:avLst/>
          </a:prstGeom>
          <a:ln cap="flat" w="38100">
            <a:solidFill>
              <a:srgbClr val="842E5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8" id="8"/>
          <p:cNvSpPr/>
          <p:nvPr/>
        </p:nvSpPr>
        <p:spPr>
          <a:xfrm flipH="true">
            <a:off x="11430000" y="6800850"/>
            <a:ext cx="5000625" cy="0"/>
          </a:xfrm>
          <a:prstGeom prst="line">
            <a:avLst/>
          </a:prstGeom>
          <a:ln cap="flat" w="38100">
            <a:solidFill>
              <a:srgbClr val="842E5D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9" id="9"/>
          <p:cNvSpPr/>
          <p:nvPr/>
        </p:nvSpPr>
        <p:spPr>
          <a:xfrm flipH="true">
            <a:off x="6429375" y="6800850"/>
            <a:ext cx="5000625" cy="0"/>
          </a:xfrm>
          <a:prstGeom prst="line">
            <a:avLst/>
          </a:prstGeom>
          <a:ln cap="flat" w="38100">
            <a:solidFill>
              <a:srgbClr val="842E5D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0" id="10"/>
          <p:cNvGrpSpPr/>
          <p:nvPr/>
        </p:nvGrpSpPr>
        <p:grpSpPr>
          <a:xfrm rot="0">
            <a:off x="1857375" y="4095750"/>
            <a:ext cx="4572000" cy="1257300"/>
            <a:chOff x="0" y="0"/>
            <a:chExt cx="6096000" cy="1676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096000" cy="1676400"/>
            </a:xfrm>
            <a:custGeom>
              <a:avLst/>
              <a:gdLst/>
              <a:ahLst/>
              <a:cxnLst/>
              <a:rect r="r" b="b" t="t" l="l"/>
              <a:pathLst>
                <a:path h="1676400" w="6096000">
                  <a:moveTo>
                    <a:pt x="228600" y="0"/>
                  </a:moveTo>
                  <a:lnTo>
                    <a:pt x="5867400" y="0"/>
                  </a:lnTo>
                  <a:cubicBezTo>
                    <a:pt x="5993652" y="0"/>
                    <a:pt x="6096000" y="102348"/>
                    <a:pt x="6096000" y="228600"/>
                  </a:cubicBezTo>
                  <a:lnTo>
                    <a:pt x="6096000" y="1447800"/>
                  </a:lnTo>
                  <a:cubicBezTo>
                    <a:pt x="6096000" y="1574052"/>
                    <a:pt x="5993652" y="1676400"/>
                    <a:pt x="5867400" y="1676400"/>
                  </a:cubicBezTo>
                  <a:lnTo>
                    <a:pt x="228600" y="1676400"/>
                  </a:lnTo>
                  <a:cubicBezTo>
                    <a:pt x="102348" y="1676400"/>
                    <a:pt x="0" y="1574052"/>
                    <a:pt x="0" y="1447800"/>
                  </a:cubicBezTo>
                  <a:lnTo>
                    <a:pt x="0" y="228600"/>
                  </a:lnTo>
                  <a:cubicBezTo>
                    <a:pt x="0" y="102348"/>
                    <a:pt x="102348" y="0"/>
                    <a:pt x="228600" y="0"/>
                  </a:cubicBezTo>
                  <a:close/>
                </a:path>
              </a:pathLst>
            </a:custGeom>
            <a:solidFill>
              <a:srgbClr val="F7EEF4"/>
            </a:solidFill>
            <a:ln w="28575" cap="sq">
              <a:solidFill>
                <a:srgbClr val="842E5D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6096000" cy="171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066925" y="4514850"/>
            <a:ext cx="419100" cy="431444"/>
            <a:chOff x="0" y="0"/>
            <a:chExt cx="558800" cy="57525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58800" cy="575259"/>
            </a:xfrm>
            <a:custGeom>
              <a:avLst/>
              <a:gdLst/>
              <a:ahLst/>
              <a:cxnLst/>
              <a:rect r="r" b="b" t="t" l="l"/>
              <a:pathLst>
                <a:path h="575259" w="558800">
                  <a:moveTo>
                    <a:pt x="0" y="287630"/>
                  </a:moveTo>
                  <a:cubicBezTo>
                    <a:pt x="0" y="446483"/>
                    <a:pt x="125092" y="575259"/>
                    <a:pt x="279400" y="575259"/>
                  </a:cubicBezTo>
                  <a:cubicBezTo>
                    <a:pt x="433708" y="575259"/>
                    <a:pt x="558800" y="446483"/>
                    <a:pt x="558800" y="287630"/>
                  </a:cubicBezTo>
                  <a:cubicBezTo>
                    <a:pt x="558800" y="128776"/>
                    <a:pt x="433708" y="0"/>
                    <a:pt x="279400" y="0"/>
                  </a:cubicBezTo>
                  <a:cubicBezTo>
                    <a:pt x="125092" y="0"/>
                    <a:pt x="0" y="128776"/>
                    <a:pt x="0" y="287630"/>
                  </a:cubicBezTo>
                  <a:close/>
                </a:path>
              </a:pathLst>
            </a:custGeom>
            <a:solidFill>
              <a:srgbClr val="842E5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558800" cy="613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638425" y="4410075"/>
            <a:ext cx="352425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Znalezienie firmy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6858000" y="4095750"/>
            <a:ext cx="4572000" cy="1257300"/>
            <a:chOff x="0" y="0"/>
            <a:chExt cx="6096000" cy="1676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096000" cy="1676400"/>
            </a:xfrm>
            <a:custGeom>
              <a:avLst/>
              <a:gdLst/>
              <a:ahLst/>
              <a:cxnLst/>
              <a:rect r="r" b="b" t="t" l="l"/>
              <a:pathLst>
                <a:path h="1676400" w="6096000">
                  <a:moveTo>
                    <a:pt x="228600" y="0"/>
                  </a:moveTo>
                  <a:lnTo>
                    <a:pt x="5867400" y="0"/>
                  </a:lnTo>
                  <a:cubicBezTo>
                    <a:pt x="5993652" y="0"/>
                    <a:pt x="6096000" y="102348"/>
                    <a:pt x="6096000" y="228600"/>
                  </a:cubicBezTo>
                  <a:lnTo>
                    <a:pt x="6096000" y="1447800"/>
                  </a:lnTo>
                  <a:cubicBezTo>
                    <a:pt x="6096000" y="1574052"/>
                    <a:pt x="5993652" y="1676400"/>
                    <a:pt x="5867400" y="1676400"/>
                  </a:cubicBezTo>
                  <a:lnTo>
                    <a:pt x="228600" y="1676400"/>
                  </a:lnTo>
                  <a:cubicBezTo>
                    <a:pt x="102348" y="1676400"/>
                    <a:pt x="0" y="1574052"/>
                    <a:pt x="0" y="1447800"/>
                  </a:cubicBezTo>
                  <a:lnTo>
                    <a:pt x="0" y="228600"/>
                  </a:lnTo>
                  <a:cubicBezTo>
                    <a:pt x="0" y="102348"/>
                    <a:pt x="102348" y="0"/>
                    <a:pt x="228600" y="0"/>
                  </a:cubicBezTo>
                  <a:close/>
                </a:path>
              </a:pathLst>
            </a:custGeom>
            <a:solidFill>
              <a:srgbClr val="F7EEF4"/>
            </a:solidFill>
            <a:ln w="28575" cap="sq">
              <a:solidFill>
                <a:srgbClr val="842E5D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6096000" cy="171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067550" y="4514850"/>
            <a:ext cx="419100" cy="431444"/>
            <a:chOff x="0" y="0"/>
            <a:chExt cx="558800" cy="57525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58800" cy="575259"/>
            </a:xfrm>
            <a:custGeom>
              <a:avLst/>
              <a:gdLst/>
              <a:ahLst/>
              <a:cxnLst/>
              <a:rect r="r" b="b" t="t" l="l"/>
              <a:pathLst>
                <a:path h="575259" w="558800">
                  <a:moveTo>
                    <a:pt x="0" y="287630"/>
                  </a:moveTo>
                  <a:cubicBezTo>
                    <a:pt x="0" y="446483"/>
                    <a:pt x="125092" y="575259"/>
                    <a:pt x="279400" y="575259"/>
                  </a:cubicBezTo>
                  <a:cubicBezTo>
                    <a:pt x="433708" y="575259"/>
                    <a:pt x="558800" y="446483"/>
                    <a:pt x="558800" y="287630"/>
                  </a:cubicBezTo>
                  <a:cubicBezTo>
                    <a:pt x="558800" y="128776"/>
                    <a:pt x="433708" y="0"/>
                    <a:pt x="279400" y="0"/>
                  </a:cubicBezTo>
                  <a:cubicBezTo>
                    <a:pt x="125092" y="0"/>
                    <a:pt x="0" y="128776"/>
                    <a:pt x="0" y="287630"/>
                  </a:cubicBezTo>
                  <a:close/>
                </a:path>
              </a:pathLst>
            </a:custGeom>
            <a:solidFill>
              <a:srgbClr val="842E5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558800" cy="613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639050" y="4410075"/>
            <a:ext cx="3524250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Zapoznanie się z ofertą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1858625" y="4095750"/>
            <a:ext cx="4572000" cy="1257300"/>
            <a:chOff x="0" y="0"/>
            <a:chExt cx="6096000" cy="1676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096000" cy="1676400"/>
            </a:xfrm>
            <a:custGeom>
              <a:avLst/>
              <a:gdLst/>
              <a:ahLst/>
              <a:cxnLst/>
              <a:rect r="r" b="b" t="t" l="l"/>
              <a:pathLst>
                <a:path h="1676400" w="6096000">
                  <a:moveTo>
                    <a:pt x="228600" y="0"/>
                  </a:moveTo>
                  <a:lnTo>
                    <a:pt x="5867400" y="0"/>
                  </a:lnTo>
                  <a:cubicBezTo>
                    <a:pt x="5993652" y="0"/>
                    <a:pt x="6096000" y="102348"/>
                    <a:pt x="6096000" y="228600"/>
                  </a:cubicBezTo>
                  <a:lnTo>
                    <a:pt x="6096000" y="1447800"/>
                  </a:lnTo>
                  <a:cubicBezTo>
                    <a:pt x="6096000" y="1574052"/>
                    <a:pt x="5993652" y="1676400"/>
                    <a:pt x="5867400" y="1676400"/>
                  </a:cubicBezTo>
                  <a:lnTo>
                    <a:pt x="228600" y="1676400"/>
                  </a:lnTo>
                  <a:cubicBezTo>
                    <a:pt x="102348" y="1676400"/>
                    <a:pt x="0" y="1574052"/>
                    <a:pt x="0" y="1447800"/>
                  </a:cubicBezTo>
                  <a:lnTo>
                    <a:pt x="0" y="228600"/>
                  </a:lnTo>
                  <a:cubicBezTo>
                    <a:pt x="0" y="102348"/>
                    <a:pt x="102348" y="0"/>
                    <a:pt x="228600" y="0"/>
                  </a:cubicBezTo>
                  <a:close/>
                </a:path>
              </a:pathLst>
            </a:custGeom>
            <a:solidFill>
              <a:srgbClr val="F7EEF4"/>
            </a:solidFill>
            <a:ln w="28575" cap="sq">
              <a:solidFill>
                <a:srgbClr val="842E5D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6096000" cy="171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068175" y="4514850"/>
            <a:ext cx="419100" cy="431444"/>
            <a:chOff x="0" y="0"/>
            <a:chExt cx="558800" cy="57525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58800" cy="575259"/>
            </a:xfrm>
            <a:custGeom>
              <a:avLst/>
              <a:gdLst/>
              <a:ahLst/>
              <a:cxnLst/>
              <a:rect r="r" b="b" t="t" l="l"/>
              <a:pathLst>
                <a:path h="575259" w="558800">
                  <a:moveTo>
                    <a:pt x="0" y="287630"/>
                  </a:moveTo>
                  <a:cubicBezTo>
                    <a:pt x="0" y="446483"/>
                    <a:pt x="125092" y="575259"/>
                    <a:pt x="279400" y="575259"/>
                  </a:cubicBezTo>
                  <a:cubicBezTo>
                    <a:pt x="433708" y="575259"/>
                    <a:pt x="558800" y="446483"/>
                    <a:pt x="558800" y="287630"/>
                  </a:cubicBezTo>
                  <a:cubicBezTo>
                    <a:pt x="558800" y="128776"/>
                    <a:pt x="433708" y="0"/>
                    <a:pt x="279400" y="0"/>
                  </a:cubicBezTo>
                  <a:cubicBezTo>
                    <a:pt x="125092" y="0"/>
                    <a:pt x="0" y="128776"/>
                    <a:pt x="0" y="287630"/>
                  </a:cubicBezTo>
                  <a:close/>
                </a:path>
              </a:pathLst>
            </a:custGeom>
            <a:solidFill>
              <a:srgbClr val="842E5D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558800" cy="613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</a:t>
              </a: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2639675" y="4410075"/>
            <a:ext cx="3524250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Kontakt </a:t>
            </a:r>
          </a:p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rezerwacja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1858625" y="6172200"/>
            <a:ext cx="4572000" cy="1257300"/>
            <a:chOff x="0" y="0"/>
            <a:chExt cx="6096000" cy="16764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096000" cy="1676400"/>
            </a:xfrm>
            <a:custGeom>
              <a:avLst/>
              <a:gdLst/>
              <a:ahLst/>
              <a:cxnLst/>
              <a:rect r="r" b="b" t="t" l="l"/>
              <a:pathLst>
                <a:path h="1676400" w="6096000">
                  <a:moveTo>
                    <a:pt x="228600" y="0"/>
                  </a:moveTo>
                  <a:lnTo>
                    <a:pt x="5867400" y="0"/>
                  </a:lnTo>
                  <a:cubicBezTo>
                    <a:pt x="5993652" y="0"/>
                    <a:pt x="6096000" y="102348"/>
                    <a:pt x="6096000" y="228600"/>
                  </a:cubicBezTo>
                  <a:lnTo>
                    <a:pt x="6096000" y="1447800"/>
                  </a:lnTo>
                  <a:cubicBezTo>
                    <a:pt x="6096000" y="1574052"/>
                    <a:pt x="5993652" y="1676400"/>
                    <a:pt x="5867400" y="1676400"/>
                  </a:cubicBezTo>
                  <a:lnTo>
                    <a:pt x="228600" y="1676400"/>
                  </a:lnTo>
                  <a:cubicBezTo>
                    <a:pt x="102348" y="1676400"/>
                    <a:pt x="0" y="1574052"/>
                    <a:pt x="0" y="1447800"/>
                  </a:cubicBezTo>
                  <a:lnTo>
                    <a:pt x="0" y="228600"/>
                  </a:lnTo>
                  <a:cubicBezTo>
                    <a:pt x="0" y="102348"/>
                    <a:pt x="102348" y="0"/>
                    <a:pt x="228600" y="0"/>
                  </a:cubicBezTo>
                  <a:close/>
                </a:path>
              </a:pathLst>
            </a:custGeom>
            <a:solidFill>
              <a:srgbClr val="F7EEF4"/>
            </a:solidFill>
            <a:ln w="28575" cap="sq">
              <a:solidFill>
                <a:srgbClr val="842E5D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6096000" cy="171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068175" y="6591300"/>
            <a:ext cx="419100" cy="431444"/>
            <a:chOff x="0" y="0"/>
            <a:chExt cx="558800" cy="575259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58800" cy="575259"/>
            </a:xfrm>
            <a:custGeom>
              <a:avLst/>
              <a:gdLst/>
              <a:ahLst/>
              <a:cxnLst/>
              <a:rect r="r" b="b" t="t" l="l"/>
              <a:pathLst>
                <a:path h="575259" w="558800">
                  <a:moveTo>
                    <a:pt x="0" y="287630"/>
                  </a:moveTo>
                  <a:cubicBezTo>
                    <a:pt x="0" y="446483"/>
                    <a:pt x="125092" y="575259"/>
                    <a:pt x="279400" y="575259"/>
                  </a:cubicBezTo>
                  <a:cubicBezTo>
                    <a:pt x="433708" y="575259"/>
                    <a:pt x="558800" y="446483"/>
                    <a:pt x="558800" y="287630"/>
                  </a:cubicBezTo>
                  <a:cubicBezTo>
                    <a:pt x="558800" y="128776"/>
                    <a:pt x="433708" y="0"/>
                    <a:pt x="279400" y="0"/>
                  </a:cubicBezTo>
                  <a:cubicBezTo>
                    <a:pt x="125092" y="0"/>
                    <a:pt x="0" y="128776"/>
                    <a:pt x="0" y="287630"/>
                  </a:cubicBezTo>
                  <a:close/>
                </a:path>
              </a:pathLst>
            </a:custGeom>
            <a:solidFill>
              <a:srgbClr val="842E5D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558800" cy="613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12639675" y="6486525"/>
            <a:ext cx="3524250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Skorzystanie </a:t>
            </a:r>
          </a:p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 usługi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6858000" y="6172200"/>
            <a:ext cx="4572000" cy="1257300"/>
            <a:chOff x="0" y="0"/>
            <a:chExt cx="6096000" cy="16764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096000" cy="1676400"/>
            </a:xfrm>
            <a:custGeom>
              <a:avLst/>
              <a:gdLst/>
              <a:ahLst/>
              <a:cxnLst/>
              <a:rect r="r" b="b" t="t" l="l"/>
              <a:pathLst>
                <a:path h="1676400" w="6096000">
                  <a:moveTo>
                    <a:pt x="228600" y="0"/>
                  </a:moveTo>
                  <a:lnTo>
                    <a:pt x="5867400" y="0"/>
                  </a:lnTo>
                  <a:cubicBezTo>
                    <a:pt x="5993652" y="0"/>
                    <a:pt x="6096000" y="102348"/>
                    <a:pt x="6096000" y="228600"/>
                  </a:cubicBezTo>
                  <a:lnTo>
                    <a:pt x="6096000" y="1447800"/>
                  </a:lnTo>
                  <a:cubicBezTo>
                    <a:pt x="6096000" y="1574052"/>
                    <a:pt x="5993652" y="1676400"/>
                    <a:pt x="5867400" y="1676400"/>
                  </a:cubicBezTo>
                  <a:lnTo>
                    <a:pt x="228600" y="1676400"/>
                  </a:lnTo>
                  <a:cubicBezTo>
                    <a:pt x="102348" y="1676400"/>
                    <a:pt x="0" y="1574052"/>
                    <a:pt x="0" y="1447800"/>
                  </a:cubicBezTo>
                  <a:lnTo>
                    <a:pt x="0" y="228600"/>
                  </a:lnTo>
                  <a:cubicBezTo>
                    <a:pt x="0" y="102348"/>
                    <a:pt x="102348" y="0"/>
                    <a:pt x="228600" y="0"/>
                  </a:cubicBezTo>
                  <a:close/>
                </a:path>
              </a:pathLst>
            </a:custGeom>
            <a:solidFill>
              <a:srgbClr val="F7EEF4"/>
            </a:solidFill>
            <a:ln w="28575" cap="sq">
              <a:solidFill>
                <a:srgbClr val="842E5D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6096000" cy="171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7067550" y="6591300"/>
            <a:ext cx="419100" cy="431444"/>
            <a:chOff x="0" y="0"/>
            <a:chExt cx="558800" cy="575259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558800" cy="575259"/>
            </a:xfrm>
            <a:custGeom>
              <a:avLst/>
              <a:gdLst/>
              <a:ahLst/>
              <a:cxnLst/>
              <a:rect r="r" b="b" t="t" l="l"/>
              <a:pathLst>
                <a:path h="575259" w="558800">
                  <a:moveTo>
                    <a:pt x="0" y="287630"/>
                  </a:moveTo>
                  <a:cubicBezTo>
                    <a:pt x="0" y="446483"/>
                    <a:pt x="125092" y="575259"/>
                    <a:pt x="279400" y="575259"/>
                  </a:cubicBezTo>
                  <a:cubicBezTo>
                    <a:pt x="433708" y="575259"/>
                    <a:pt x="558800" y="446483"/>
                    <a:pt x="558800" y="287630"/>
                  </a:cubicBezTo>
                  <a:cubicBezTo>
                    <a:pt x="558800" y="128776"/>
                    <a:pt x="433708" y="0"/>
                    <a:pt x="279400" y="0"/>
                  </a:cubicBezTo>
                  <a:cubicBezTo>
                    <a:pt x="125092" y="0"/>
                    <a:pt x="0" y="128776"/>
                    <a:pt x="0" y="287630"/>
                  </a:cubicBezTo>
                  <a:close/>
                </a:path>
              </a:pathLst>
            </a:custGeom>
            <a:solidFill>
              <a:srgbClr val="842E5D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558800" cy="613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7639050" y="6486525"/>
            <a:ext cx="3524250" cy="79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Płatność i dalszy kontakt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1857375" y="6172200"/>
            <a:ext cx="4572000" cy="1257300"/>
            <a:chOff x="0" y="0"/>
            <a:chExt cx="6096000" cy="16764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6096000" cy="1676400"/>
            </a:xfrm>
            <a:custGeom>
              <a:avLst/>
              <a:gdLst/>
              <a:ahLst/>
              <a:cxnLst/>
              <a:rect r="r" b="b" t="t" l="l"/>
              <a:pathLst>
                <a:path h="1676400" w="6096000">
                  <a:moveTo>
                    <a:pt x="228600" y="0"/>
                  </a:moveTo>
                  <a:lnTo>
                    <a:pt x="5867400" y="0"/>
                  </a:lnTo>
                  <a:cubicBezTo>
                    <a:pt x="5993652" y="0"/>
                    <a:pt x="6096000" y="102348"/>
                    <a:pt x="6096000" y="228600"/>
                  </a:cubicBezTo>
                  <a:lnTo>
                    <a:pt x="6096000" y="1447800"/>
                  </a:lnTo>
                  <a:cubicBezTo>
                    <a:pt x="6096000" y="1574052"/>
                    <a:pt x="5993652" y="1676400"/>
                    <a:pt x="5867400" y="1676400"/>
                  </a:cubicBezTo>
                  <a:lnTo>
                    <a:pt x="228600" y="1676400"/>
                  </a:lnTo>
                  <a:cubicBezTo>
                    <a:pt x="102348" y="1676400"/>
                    <a:pt x="0" y="1574052"/>
                    <a:pt x="0" y="1447800"/>
                  </a:cubicBezTo>
                  <a:lnTo>
                    <a:pt x="0" y="228600"/>
                  </a:lnTo>
                  <a:cubicBezTo>
                    <a:pt x="0" y="102348"/>
                    <a:pt x="102348" y="0"/>
                    <a:pt x="228600" y="0"/>
                  </a:cubicBezTo>
                  <a:close/>
                </a:path>
              </a:pathLst>
            </a:custGeom>
            <a:solidFill>
              <a:srgbClr val="F7EEF4"/>
            </a:solidFill>
            <a:ln w="28575" cap="sq">
              <a:solidFill>
                <a:srgbClr val="842E5D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6096000" cy="171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2066925" y="6591300"/>
            <a:ext cx="419100" cy="431444"/>
            <a:chOff x="0" y="0"/>
            <a:chExt cx="558800" cy="575259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558800" cy="575259"/>
            </a:xfrm>
            <a:custGeom>
              <a:avLst/>
              <a:gdLst/>
              <a:ahLst/>
              <a:cxnLst/>
              <a:rect r="r" b="b" t="t" l="l"/>
              <a:pathLst>
                <a:path h="575259" w="558800">
                  <a:moveTo>
                    <a:pt x="0" y="287630"/>
                  </a:moveTo>
                  <a:cubicBezTo>
                    <a:pt x="0" y="446483"/>
                    <a:pt x="125092" y="575259"/>
                    <a:pt x="279400" y="575259"/>
                  </a:cubicBezTo>
                  <a:cubicBezTo>
                    <a:pt x="433708" y="575259"/>
                    <a:pt x="558800" y="446483"/>
                    <a:pt x="558800" y="287630"/>
                  </a:cubicBezTo>
                  <a:cubicBezTo>
                    <a:pt x="558800" y="128776"/>
                    <a:pt x="433708" y="0"/>
                    <a:pt x="279400" y="0"/>
                  </a:cubicBezTo>
                  <a:cubicBezTo>
                    <a:pt x="125092" y="0"/>
                    <a:pt x="0" y="128776"/>
                    <a:pt x="0" y="287630"/>
                  </a:cubicBezTo>
                  <a:close/>
                </a:path>
              </a:pathLst>
            </a:custGeom>
            <a:solidFill>
              <a:srgbClr val="842E5D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558800" cy="613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  <a:r>
                <a:rPr lang="en-US" sz="1800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6</a:t>
              </a: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2638425" y="6486525"/>
            <a:ext cx="352425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799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Przekazanie opinii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6650825"/>
            <a:ext cx="1277614" cy="967060"/>
          </a:xfrm>
          <a:custGeom>
            <a:avLst/>
            <a:gdLst/>
            <a:ahLst/>
            <a:cxnLst/>
            <a:rect r="r" b="b" t="t" l="l"/>
            <a:pathLst>
              <a:path h="967060" w="1277614">
                <a:moveTo>
                  <a:pt x="0" y="0"/>
                </a:moveTo>
                <a:lnTo>
                  <a:pt x="1277614" y="0"/>
                </a:lnTo>
                <a:lnTo>
                  <a:pt x="1277614" y="967060"/>
                </a:lnTo>
                <a:lnTo>
                  <a:pt x="0" y="967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5" t="-48351" r="-224894" b="-43671"/>
            </a:stretch>
          </a:blipFill>
        </p:spPr>
      </p:sp>
      <p:sp>
        <p:nvSpPr>
          <p:cNvPr name="Freeform 3" id="3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387168" y="178452"/>
            <a:ext cx="1975104" cy="4114800"/>
          </a:xfrm>
          <a:custGeom>
            <a:avLst/>
            <a:gdLst/>
            <a:ahLst/>
            <a:cxnLst/>
            <a:rect r="r" b="b" t="t" l="l"/>
            <a:pathLst>
              <a:path h="4114800" w="1975104">
                <a:moveTo>
                  <a:pt x="0" y="0"/>
                </a:moveTo>
                <a:lnTo>
                  <a:pt x="1975104" y="0"/>
                </a:lnTo>
                <a:lnTo>
                  <a:pt x="19751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4010495"/>
            <a:ext cx="13719072" cy="26940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81"/>
              </a:lnSpc>
            </a:pPr>
            <a:r>
              <a:rPr lang="en-US" sz="3058">
                <a:solidFill>
                  <a:srgbClr val="842E5D"/>
                </a:solidFill>
                <a:latin typeface="Montserrat"/>
                <a:ea typeface="Montserrat"/>
                <a:cs typeface="Montserrat"/>
                <a:sym typeface="Montserrat"/>
              </a:rPr>
              <a:t>Warto zacząć od pytania: </a:t>
            </a:r>
          </a:p>
          <a:p>
            <a:pPr algn="l">
              <a:lnSpc>
                <a:spcPts val="4281"/>
              </a:lnSpc>
            </a:pPr>
          </a:p>
          <a:p>
            <a:pPr algn="l">
              <a:lnSpc>
                <a:spcPts val="4281"/>
              </a:lnSpc>
            </a:pPr>
            <a:r>
              <a:rPr lang="en-US" sz="3058">
                <a:solidFill>
                  <a:srgbClr val="842E5D"/>
                </a:solidFill>
                <a:latin typeface="Montserrat"/>
                <a:ea typeface="Montserrat"/>
                <a:cs typeface="Montserrat"/>
                <a:sym typeface="Montserrat"/>
              </a:rPr>
              <a:t>Jaka bariera może dzisiaj powodować, że potencjalny kli</a:t>
            </a:r>
            <a:r>
              <a:rPr lang="en-US" sz="3058">
                <a:solidFill>
                  <a:srgbClr val="842E5D"/>
                </a:solidFill>
                <a:latin typeface="Montserrat"/>
                <a:ea typeface="Montserrat"/>
                <a:cs typeface="Montserrat"/>
                <a:sym typeface="Montserrat"/>
              </a:rPr>
              <a:t>ent rezygnuje z naszej usługi,</a:t>
            </a:r>
            <a:r>
              <a:rPr lang="en-US" sz="3058">
                <a:solidFill>
                  <a:srgbClr val="842E5D"/>
                </a:solidFill>
                <a:latin typeface="Montserrat"/>
                <a:ea typeface="Montserrat"/>
                <a:cs typeface="Montserrat"/>
                <a:sym typeface="Montserrat"/>
              </a:rPr>
              <a:t> zanim zdążymy zaprezentować jej wartość?</a:t>
            </a:r>
          </a:p>
          <a:p>
            <a:pPr algn="l">
              <a:lnSpc>
                <a:spcPts val="4281"/>
              </a:lnSpc>
            </a:pPr>
          </a:p>
        </p:txBody>
      </p:sp>
      <p:sp>
        <p:nvSpPr>
          <p:cNvPr name="TextBox 6" id="6" descr="Dostępność to zysk - dla ludzi i dla firmy."/>
          <p:cNvSpPr txBox="true"/>
          <p:nvPr/>
        </p:nvSpPr>
        <p:spPr>
          <a:xfrm rot="0">
            <a:off x="817838" y="1462935"/>
            <a:ext cx="13719072" cy="1201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98"/>
              </a:lnSpc>
            </a:pPr>
            <a:r>
              <a:rPr lang="en-US" sz="7998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 zakończenie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85878"/>
            <a:ext cx="1190930" cy="942822"/>
          </a:xfrm>
          <a:custGeom>
            <a:avLst/>
            <a:gdLst/>
            <a:ahLst/>
            <a:cxnLst/>
            <a:rect r="r" b="b" t="t" l="l"/>
            <a:pathLst>
              <a:path h="942822" w="1190930">
                <a:moveTo>
                  <a:pt x="0" y="0"/>
                </a:moveTo>
                <a:lnTo>
                  <a:pt x="1190930" y="0"/>
                </a:lnTo>
                <a:lnTo>
                  <a:pt x="1190930" y="942822"/>
                </a:lnTo>
                <a:lnTo>
                  <a:pt x="0" y="942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929" t="-52164" r="-248542" b="-44794"/>
            </a:stretch>
          </a:blipFill>
        </p:spPr>
      </p:sp>
      <p:sp>
        <p:nvSpPr>
          <p:cNvPr name="TextBox 3" id="3" descr="kierowany do mikro, małych, średnich i dużych firm"/>
          <p:cNvSpPr txBox="true"/>
          <p:nvPr/>
        </p:nvSpPr>
        <p:spPr>
          <a:xfrm rot="0">
            <a:off x="2416003" y="5833284"/>
            <a:ext cx="12043845" cy="48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3038" indent="-306519" lvl="1">
              <a:lnSpc>
                <a:spcPts val="3975"/>
              </a:lnSpc>
              <a:buFont typeface="Arial"/>
              <a:buChar char="•"/>
            </a:pPr>
            <a:r>
              <a:rPr lang="en-US" sz="2839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</a:rPr>
              <a:t>kierowany</a:t>
            </a:r>
            <a:r>
              <a:rPr lang="en-US" sz="2839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</a:rPr>
              <a:t> do mikro, małych, średnich i dużych firm</a:t>
            </a:r>
          </a:p>
        </p:txBody>
      </p:sp>
      <p:sp>
        <p:nvSpPr>
          <p:cNvPr name="TextBox 4" id="4" descr="w 100% finansowany z Funduszy Europejskich"/>
          <p:cNvSpPr txBox="true"/>
          <p:nvPr/>
        </p:nvSpPr>
        <p:spPr>
          <a:xfrm rot="0">
            <a:off x="2416003" y="2574301"/>
            <a:ext cx="11618177" cy="48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3038" indent="-306519" lvl="1">
              <a:lnSpc>
                <a:spcPts val="3975"/>
              </a:lnSpc>
              <a:buFont typeface="Arial"/>
              <a:buChar char="•"/>
            </a:pPr>
            <a:r>
              <a:rPr lang="en-US" sz="2839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</a:rPr>
              <a:t>w </a:t>
            </a:r>
            <a:r>
              <a:rPr lang="en-US" b="true" sz="2839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100% finansowany z Funduszy Europejskich</a:t>
            </a:r>
          </a:p>
        </p:txBody>
      </p:sp>
      <p:sp>
        <p:nvSpPr>
          <p:cNvPr name="TextBox 5" id="5" descr="przeprowadzany na terenie całej Polski"/>
          <p:cNvSpPr txBox="true"/>
          <p:nvPr/>
        </p:nvSpPr>
        <p:spPr>
          <a:xfrm rot="0">
            <a:off x="2416003" y="3624813"/>
            <a:ext cx="9402930" cy="48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3038" indent="-306519" lvl="1">
              <a:lnSpc>
                <a:spcPts val="3975"/>
              </a:lnSpc>
              <a:buFont typeface="Arial"/>
              <a:buChar char="•"/>
            </a:pPr>
            <a:r>
              <a:rPr lang="en-US" sz="2839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</a:rPr>
              <a:t>przeprowadzany na terenie całej Polski</a:t>
            </a:r>
          </a:p>
        </p:txBody>
      </p:sp>
      <p:sp>
        <p:nvSpPr>
          <p:cNvPr name="TextBox 6" id="6" descr="nasze szkolenia są całkowicie bezpłatne"/>
          <p:cNvSpPr txBox="true"/>
          <p:nvPr/>
        </p:nvSpPr>
        <p:spPr>
          <a:xfrm rot="0">
            <a:off x="2416003" y="6744493"/>
            <a:ext cx="12345384" cy="48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3038" indent="-306519" lvl="1">
              <a:lnSpc>
                <a:spcPts val="3975"/>
              </a:lnSpc>
              <a:buFont typeface="Arial"/>
              <a:buChar char="•"/>
            </a:pPr>
            <a:r>
              <a:rPr lang="en-US" sz="2839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</a:rPr>
              <a:t>nasze szkolenia są </a:t>
            </a:r>
            <a:r>
              <a:rPr lang="en-US" b="true" sz="2839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całkowicie bezpłatne</a:t>
            </a:r>
          </a:p>
        </p:txBody>
      </p:sp>
      <p:sp>
        <p:nvSpPr>
          <p:cNvPr name="TextBox 7" id="7" descr="realizowany od od 1 stycznia 2025 do 31 grudnia 2027"/>
          <p:cNvSpPr txBox="true"/>
          <p:nvPr/>
        </p:nvSpPr>
        <p:spPr>
          <a:xfrm rot="0">
            <a:off x="2416003" y="4717163"/>
            <a:ext cx="12577163" cy="488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3176" indent="-311588" lvl="1">
              <a:lnSpc>
                <a:spcPts val="4040"/>
              </a:lnSpc>
              <a:buFont typeface="Arial"/>
              <a:buChar char="•"/>
            </a:pPr>
            <a:r>
              <a:rPr lang="en-US" sz="2886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</a:rPr>
              <a:t>realizowany od od 1 stycznia 2025 do 31 grudnia 2027</a:t>
            </a:r>
          </a:p>
        </p:txBody>
      </p:sp>
      <p:sp>
        <p:nvSpPr>
          <p:cNvPr name="TextBox 8" id="8" descr="O projekcie"/>
          <p:cNvSpPr txBox="true"/>
          <p:nvPr/>
        </p:nvSpPr>
        <p:spPr>
          <a:xfrm rot="0">
            <a:off x="1028700" y="741130"/>
            <a:ext cx="5574357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90"/>
              </a:lnSpc>
              <a:spcBef>
                <a:spcPct val="0"/>
              </a:spcBef>
            </a:pPr>
            <a:r>
              <a:rPr lang="en-US" b="true" sz="7325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 projekcie</a:t>
            </a:r>
          </a:p>
        </p:txBody>
      </p:sp>
      <p:sp>
        <p:nvSpPr>
          <p:cNvPr name="Freeform 9" id="9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7010386" y="85878"/>
            <a:ext cx="1190930" cy="942822"/>
          </a:xfrm>
          <a:custGeom>
            <a:avLst/>
            <a:gdLst/>
            <a:ahLst/>
            <a:cxnLst/>
            <a:rect r="r" b="b" t="t" l="l"/>
            <a:pathLst>
              <a:path h="942822" w="1190930">
                <a:moveTo>
                  <a:pt x="0" y="0"/>
                </a:moveTo>
                <a:lnTo>
                  <a:pt x="1190930" y="0"/>
                </a:lnTo>
                <a:lnTo>
                  <a:pt x="1190930" y="942822"/>
                </a:lnTo>
                <a:lnTo>
                  <a:pt x="0" y="9428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929" t="-52164" r="-248542" b="-44794"/>
            </a:stretch>
          </a:blipFill>
        </p:spPr>
      </p:sp>
      <p:sp>
        <p:nvSpPr>
          <p:cNvPr name="TextBox 3" id="3" descr="Wsparcie w projekcie"/>
          <p:cNvSpPr txBox="true"/>
          <p:nvPr/>
        </p:nvSpPr>
        <p:spPr>
          <a:xfrm rot="0">
            <a:off x="1028700" y="1028700"/>
            <a:ext cx="10460087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90"/>
              </a:lnSpc>
              <a:spcBef>
                <a:spcPct val="0"/>
              </a:spcBef>
            </a:pPr>
            <a:r>
              <a:rPr lang="en-US" b="true" sz="7325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Wsparcie w projekcie</a:t>
            </a:r>
          </a:p>
        </p:txBody>
      </p:sp>
      <p:sp>
        <p:nvSpPr>
          <p:cNvPr name="TextBox 4" id="4" descr="- szkolenia ogólne i specjalistyczne z zakresu dostępności i uniwersalnego projektowania"/>
          <p:cNvSpPr txBox="true"/>
          <p:nvPr/>
        </p:nvSpPr>
        <p:spPr>
          <a:xfrm rot="0">
            <a:off x="1028700" y="2849785"/>
            <a:ext cx="9698690" cy="1109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8"/>
              </a:lnSpc>
            </a:pPr>
            <a:r>
              <a:rPr lang="en-US" sz="3184" b="true">
                <a:solidFill>
                  <a:srgbClr val="6B264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</a:t>
            </a:r>
            <a:r>
              <a:rPr lang="en-US" sz="3184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szkolenia ogólne i specjalistyczne</a:t>
            </a:r>
            <a:r>
              <a:rPr lang="en-US" sz="3184" b="true">
                <a:solidFill>
                  <a:srgbClr val="6B264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 zakresu dostępności i uniwersalnego projektowania</a:t>
            </a:r>
          </a:p>
        </p:txBody>
      </p:sp>
      <p:sp>
        <p:nvSpPr>
          <p:cNvPr name="TextBox 5" id="5" descr="- indywidualne doradztwo poszkoleniowe związane z planowaniem rozwoju firmy, dostosowane do potrzeb firmy i specyfiki branży"/>
          <p:cNvSpPr txBox="true"/>
          <p:nvPr/>
        </p:nvSpPr>
        <p:spPr>
          <a:xfrm rot="0">
            <a:off x="1028700" y="4474169"/>
            <a:ext cx="10028273" cy="1671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8"/>
              </a:lnSpc>
            </a:pPr>
            <a:r>
              <a:rPr lang="en-US" sz="3184" b="true">
                <a:solidFill>
                  <a:srgbClr val="6B264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- </a:t>
            </a:r>
            <a:r>
              <a:rPr lang="en-US" sz="3184" b="true">
                <a:solidFill>
                  <a:srgbClr val="842E5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indywidualne doradztwo poszkoleniowe</a:t>
            </a:r>
            <a:r>
              <a:rPr lang="en-US" sz="3184" b="true">
                <a:solidFill>
                  <a:srgbClr val="6B264C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związane z planowaniem rozwoju firmy, dostosowane do potrzeb firmy i specyfiki branży</a:t>
            </a:r>
          </a:p>
        </p:txBody>
      </p:sp>
      <p:sp>
        <p:nvSpPr>
          <p:cNvPr name="Freeform 6" id="6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9468148" y="769749"/>
            <a:ext cx="10033615" cy="8747501"/>
          </a:xfrm>
          <a:prstGeom prst="rect">
            <a:avLst/>
          </a:prstGeom>
        </p:spPr>
      </p:pic>
      <p:sp>
        <p:nvSpPr>
          <p:cNvPr name="Freeform 3" id="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16650268" y="209863"/>
            <a:ext cx="1637732" cy="1239643"/>
          </a:xfrm>
          <a:custGeom>
            <a:avLst/>
            <a:gdLst/>
            <a:ahLst/>
            <a:cxnLst/>
            <a:rect r="r" b="b" t="t" l="l"/>
            <a:pathLst>
              <a:path h="1239643" w="1637732">
                <a:moveTo>
                  <a:pt x="0" y="0"/>
                </a:moveTo>
                <a:lnTo>
                  <a:pt x="1637732" y="0"/>
                </a:lnTo>
                <a:lnTo>
                  <a:pt x="1637732" y="1239644"/>
                </a:lnTo>
                <a:lnTo>
                  <a:pt x="0" y="1239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695" t="-48351" r="-224894" b="-43671"/>
            </a:stretch>
          </a:blipFill>
        </p:spPr>
      </p:sp>
      <p:sp>
        <p:nvSpPr>
          <p:cNvPr name="Freeform 4" id="4" descr="Oznaczenia unijne. Fundusze Europejskie dla Rozwoju Społecznego. Rzeczpospolita Polska. Dofinansowane przez Unię Europejską. PARP. Grupa PFR."/>
          <p:cNvSpPr/>
          <p:nvPr/>
        </p:nvSpPr>
        <p:spPr>
          <a:xfrm flipH="false" flipV="false" rot="0">
            <a:off x="0" y="8108156"/>
            <a:ext cx="18288000" cy="2178844"/>
          </a:xfrm>
          <a:custGeom>
            <a:avLst/>
            <a:gdLst/>
            <a:ahLst/>
            <a:cxnLst/>
            <a:rect r="r" b="b" t="t" l="l"/>
            <a:pathLst>
              <a:path h="2178844" w="18288000">
                <a:moveTo>
                  <a:pt x="0" y="0"/>
                </a:moveTo>
                <a:lnTo>
                  <a:pt x="18288000" y="0"/>
                </a:lnTo>
                <a:lnTo>
                  <a:pt x="18288000" y="2178844"/>
                </a:lnTo>
                <a:lnTo>
                  <a:pt x="0" y="21788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 descr="zyskzdostepnosci.pl"/>
          <p:cNvSpPr txBox="true"/>
          <p:nvPr/>
        </p:nvSpPr>
        <p:spPr>
          <a:xfrm rot="0">
            <a:off x="2740813" y="1871597"/>
            <a:ext cx="4461396" cy="562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8"/>
              </a:lnSpc>
            </a:pPr>
            <a:r>
              <a:rPr lang="en-US" sz="3348" u="sng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  <a:hlinkClick r:id="rId5" tooltip="http://zyskzdostepnosci.pl"/>
              </a:rPr>
              <a:t>zyskzdostepnosci.pl</a:t>
            </a:r>
          </a:p>
        </p:txBody>
      </p:sp>
      <p:sp>
        <p:nvSpPr>
          <p:cNvPr name="TextBox 6" id="6" descr="rekrutacja@zyskzdostepnosci.pl"/>
          <p:cNvSpPr txBox="true"/>
          <p:nvPr/>
        </p:nvSpPr>
        <p:spPr>
          <a:xfrm rot="0">
            <a:off x="2740813" y="3231791"/>
            <a:ext cx="6828681" cy="56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8"/>
              </a:lnSpc>
            </a:pPr>
            <a:r>
              <a:rPr lang="en-US" sz="3348" u="sng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  <a:hlinkClick r:id="rId6" tooltip="mailto:rekrutacja@zyskzdostepnosci.pl"/>
              </a:rPr>
              <a:t>rekrutacja@zyskzdostepnosci.pl</a:t>
            </a:r>
          </a:p>
        </p:txBody>
      </p:sp>
      <p:sp>
        <p:nvSpPr>
          <p:cNvPr name="TextBox 7" id="7" descr="+48 537 308 932"/>
          <p:cNvSpPr txBox="true"/>
          <p:nvPr/>
        </p:nvSpPr>
        <p:spPr>
          <a:xfrm rot="0">
            <a:off x="2740813" y="4606339"/>
            <a:ext cx="3582800" cy="56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8"/>
              </a:lnSpc>
            </a:pPr>
            <a:r>
              <a:rPr lang="en-US" sz="3348" u="sng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  <a:hlinkClick r:id="rId7" tooltip="tel:+48537308932"/>
              </a:rPr>
              <a:t>+48 537 308 932</a:t>
            </a:r>
          </a:p>
        </p:txBody>
      </p:sp>
      <p:sp>
        <p:nvSpPr>
          <p:cNvPr name="TextBox 8" id="8" descr="Zysk z Dostepności"/>
          <p:cNvSpPr txBox="true"/>
          <p:nvPr/>
        </p:nvSpPr>
        <p:spPr>
          <a:xfrm rot="0">
            <a:off x="2740813" y="6183167"/>
            <a:ext cx="4210536" cy="562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8"/>
              </a:lnSpc>
            </a:pPr>
            <a:r>
              <a:rPr lang="en-US" sz="3348" u="sng">
                <a:solidFill>
                  <a:srgbClr val="6B264C"/>
                </a:solidFill>
                <a:latin typeface="Montserrat"/>
                <a:ea typeface="Montserrat"/>
                <a:cs typeface="Montserrat"/>
                <a:sym typeface="Montserrat"/>
                <a:hlinkClick r:id="rId8" tooltip="https://www.facebook.com/profile.php?id=61572287913783"/>
              </a:rPr>
              <a:t>Zysk z Dostepności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DAHV2rH2t2A</dc:identifier>
  <dcterms:modified xsi:type="dcterms:W3CDTF">2011-08-01T06:04:30Z</dcterms:modified>
  <cp:revision>1</cp:revision>
  <dc:title>Dostępność, która się opłaca – jak docierać do nowych grup klientów (ZYSK Z DOSTĘPNOŚCI)</dc:title>
</cp:coreProperties>
</file>